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100" d="100"/>
        <a:sy n="100" d="100"/>
      </p:scale>
      <p:origin x="0" y="-13848"/>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易错点#df=9c857eda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不能正确理解原子跃迁问题而出错</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a02f6a79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对玻尔原子模型的理解</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1ae39672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光子的发射和吸收</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5a0e0caa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玻尔理论对氢原子光谱的解释</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9c857eda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不能正确理解原子跃迁问题而出错</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hysics#pid=68f0c22a1e46103c3b2085e6#tid=68f8d28f7025800008f091e0#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43400"/>
            <a:ext cx="3099816"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物理  选择性必修</a:t>
            </a:r>
            <a:endParaRPr lang="en-US" sz="2400" dirty="0"/>
          </a:p>
        </p:txBody>
      </p:sp>
      <p:sp>
        <p:nvSpPr>
          <p:cNvPr id="4" name="MasterShapeName"/>
          <p:cNvSpPr/>
          <p:nvPr/>
        </p:nvSpPr>
        <p:spPr>
          <a:xfrm>
            <a:off x="8275320" y="4782312"/>
            <a:ext cx="3099816"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第三册  LK</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16.xml"/><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image" Target="../media/image18.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6.xml"/><Relationship Id="rId1" Type="http://schemas.openxmlformats.org/officeDocument/2006/relationships/image" Target="../media/image21.png"/></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17.xml"/><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image" Target="../media/image22.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7.xml"/><Relationship Id="rId1" Type="http://schemas.openxmlformats.org/officeDocument/2006/relationships/image" Target="../media/image25.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7.xml"/><Relationship Id="rId1" Type="http://schemas.openxmlformats.org/officeDocument/2006/relationships/image" Target="../media/image26.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0.xml"/><Relationship Id="rId2" Type="http://schemas.openxmlformats.org/officeDocument/2006/relationships/image" Target="../media/image28.png"/><Relationship Id="rId1" Type="http://schemas.openxmlformats.org/officeDocument/2006/relationships/image" Target="../media/image27.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0.xml"/><Relationship Id="rId1" Type="http://schemas.openxmlformats.org/officeDocument/2006/relationships/image" Target="../media/image29.png"/></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10.xml"/><Relationship Id="rId2" Type="http://schemas.openxmlformats.org/officeDocument/2006/relationships/image" Target="../media/image31.jpeg"/><Relationship Id="rId1" Type="http://schemas.openxmlformats.org/officeDocument/2006/relationships/image" Target="../media/image30.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0.xml"/><Relationship Id="rId1" Type="http://schemas.openxmlformats.org/officeDocument/2006/relationships/image" Target="../media/image32.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10.xml"/><Relationship Id="rId2" Type="http://schemas.openxmlformats.org/officeDocument/2006/relationships/image" Target="../media/image34.png"/><Relationship Id="rId1" Type="http://schemas.openxmlformats.org/officeDocument/2006/relationships/image" Target="../media/image33.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0.xml"/><Relationship Id="rId1" Type="http://schemas.openxmlformats.org/officeDocument/2006/relationships/image" Target="../media/image35.png"/></Relationships>
</file>

<file path=ppt/slides/_rels/slide22.xml.rels><?xml version="1.0" encoding="UTF-8" standalone="yes"?>
<Relationships xmlns="http://schemas.openxmlformats.org/package/2006/relationships"><Relationship Id="rId5" Type="http://schemas.openxmlformats.org/officeDocument/2006/relationships/notesSlide" Target="../notesSlides/notesSlide22.xml"/><Relationship Id="rId4" Type="http://schemas.openxmlformats.org/officeDocument/2006/relationships/slideLayout" Target="../slideLayouts/slideLayout10.xml"/><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image" Target="../media/image36.jpe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0.xml"/><Relationship Id="rId1" Type="http://schemas.openxmlformats.org/officeDocument/2006/relationships/image" Target="../media/image39.png"/></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24.xml"/><Relationship Id="rId4" Type="http://schemas.openxmlformats.org/officeDocument/2006/relationships/slideLayout" Target="../slideLayouts/slideLayout10.xml"/><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image" Target="../media/image40.jpe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0.xml"/><Relationship Id="rId1" Type="http://schemas.openxmlformats.org/officeDocument/2006/relationships/image" Target="../media/image43.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14.xml"/><Relationship Id="rId2" Type="http://schemas.openxmlformats.org/officeDocument/2006/relationships/image" Target="../media/image11.png"/><Relationship Id="rId1"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4.xml"/><Relationship Id="rId1"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4.xml"/><Relationship Id="rId1" Type="http://schemas.openxmlformats.org/officeDocument/2006/relationships/image" Target="../media/image13.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4.xml"/><Relationship Id="rId1" Type="http://schemas.openxmlformats.org/officeDocument/2006/relationships/image" Target="../media/image14.pn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15.xml"/><Relationship Id="rId2" Type="http://schemas.openxmlformats.org/officeDocument/2006/relationships/image" Target="../media/image16.png"/><Relationship Id="rId1"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5.xml"/><Relationship Id="rId1"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11_1#6182f47f4?htil=1&amp;vop=1&amp;pid=5a0e0caae&amp;color=0,0,0&amp;tib=255,255,255"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513873" y="1054295"/>
            <a:ext cx="1874520" cy="181051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5_BD.11_2#6182f47f4?htil=1&amp;vop=1&amp;pid=5a0e0caae&amp;color=0,0,0&amp;bt=1&amp;bbb=1&amp;hb=1"/>
              <p:cNvSpPr/>
              <p:nvPr/>
            </p:nvSpPr>
            <p:spPr>
              <a:xfrm>
                <a:off x="722376" y="972000"/>
                <a:ext cx="8778240"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[黑龙江哈尔滨师范大学附中2025高二下期末]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如图为氢原子的能级图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能级的氢原子被频率为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𝜈</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的单色光照射后，在辐射出的光子中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，频率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不等于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𝜈</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的光子共有5种，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则辐射出的光子频率最大的为(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5_BD.11_2#6182f47f4?htil=1&amp;vop=1&amp;pid=5a0e0caae&amp;color=0,0,0&amp;bt=1&amp;bbb=1&amp;hb=1"/>
              <p:cNvSpPr>
                <a:spLocks noRot="1" noChangeAspect="1" noMove="1" noResize="1" noEditPoints="1" noAdjustHandles="1" noChangeArrowheads="1" noChangeShapeType="1" noTextEdit="1"/>
              </p:cNvSpPr>
              <p:nvPr/>
            </p:nvSpPr>
            <p:spPr>
              <a:xfrm>
                <a:off x="722376" y="972000"/>
                <a:ext cx="8778240" cy="1300353"/>
              </a:xfrm>
              <a:prstGeom prst="rect">
                <a:avLst/>
              </a:prstGeom>
              <a:blipFill rotWithShape="1">
                <a:blip r:embed="rId2"/>
                <a:stretch>
                  <a:fillRect l="-4" t="-35" r="4" b="-3491"/>
                </a:stretch>
              </a:blipFill>
            </p:spPr>
            <p:txBody>
              <a:bodyPr/>
              <a:lstStyle/>
              <a:p>
                <a:r>
                  <a:rPr lang="zh-CN" altLang="en-US">
                    <a:noFill/>
                  </a:rPr>
                  <a:t> </a:t>
                </a:r>
              </a:p>
            </p:txBody>
          </p:sp>
        </mc:Fallback>
      </mc:AlternateContent>
      <p:sp>
        <p:nvSpPr>
          <p:cNvPr id="4" name="QC_5_AN.12_1#6182f47f4.bracket?vop=1&amp;pid=5a0e0caae&amp;color=0,0,0&amp;vpa=4"/>
          <p:cNvSpPr/>
          <p:nvPr/>
        </p:nvSpPr>
        <p:spPr>
          <a:xfrm>
            <a:off x="7049643"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5" name="QC_5_BD.11_3#6182f47f4.choices?htil=1&amp;vop=1&amp;pid=5a0e0caae&amp;color=0,0,0&amp;bbb=1"/>
              <p:cNvSpPr/>
              <p:nvPr/>
            </p:nvSpPr>
            <p:spPr>
              <a:xfrm>
                <a:off x="722376" y="2328486"/>
                <a:ext cx="8778240" cy="400050"/>
              </a:xfrm>
              <a:prstGeom prst="rect">
                <a:avLst/>
              </a:prstGeom>
              <a:noFill/>
            </p:spPr>
            <p:txBody>
              <a:bodyPr wrap="none" lIns="0" tIns="0" rIns="0" bIns="0" rtlCol="0" anchor="t"/>
              <a:lstStyle/>
              <a:p>
                <a:pPr latinLnBrk="1">
                  <a:lnSpc>
                    <a:spcPts val="3600"/>
                  </a:lnSpc>
                  <a:tabLst>
                    <a:tab pos="2258060" algn="l"/>
                    <a:tab pos="4490720" algn="l"/>
                    <a:tab pos="673608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𝜈</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𝜈</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𝜈</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𝜈</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5" name="QC_5_BD.11_3#6182f47f4.choices?htil=1&amp;vop=1&amp;pid=5a0e0caae&amp;color=0,0,0&amp;bbb=1"/>
              <p:cNvSpPr>
                <a:spLocks noRot="1" noChangeAspect="1" noMove="1" noResize="1" noEditPoints="1" noAdjustHandles="1" noChangeArrowheads="1" noChangeShapeType="1" noTextEdit="1"/>
              </p:cNvSpPr>
              <p:nvPr/>
            </p:nvSpPr>
            <p:spPr>
              <a:xfrm>
                <a:off x="722376" y="2328486"/>
                <a:ext cx="8778240" cy="400050"/>
              </a:xfrm>
              <a:prstGeom prst="rect">
                <a:avLst/>
              </a:prstGeom>
              <a:blipFill rotWithShape="1">
                <a:blip r:embed="rId3"/>
                <a:stretch>
                  <a:fillRect l="-4" t="-144" r="4" b="-1414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3_1#6182f47f4?vop=1&amp;vop=1&amp;pid=5a0e0caae&amp;color=0,0,0&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由题意可知氢原子吸收光子后,能辐射出6种不同频率的光子,则吸收光子后,氢原子从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能级跃迁到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能级,则</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𝜈</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,辐射出的光子频率最大的是从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能级跃迁到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能级的光子,即</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𝜈</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𝜈</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𝜈</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故C</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C_5_AS.13_1#6182f47f4?vop=1&amp;vop=1&amp;pid=5a0e0caae&amp;color=0,0,0&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6_BD.14_1#0e0937272?htil=2&amp;vop=1&amp;pid=9c857eda8&amp;color=0,0,0&amp;tib=255,255,255"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753714" y="1054295"/>
            <a:ext cx="2697480" cy="399592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6_BD.14_2#0e0937272?htil=2&amp;vop=1&amp;pid=9c857eda8&amp;color=0,0,0&amp;bt=1&amp;bbb=1&amp;hb=1"/>
              <p:cNvSpPr/>
              <p:nvPr/>
            </p:nvSpPr>
            <p:spPr>
              <a:xfrm>
                <a:off x="722376" y="972000"/>
                <a:ext cx="796442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用大量具有一定能量的电子轰击大量处于基态的氢原子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测到了一定数目的光谱线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.调高电子的能量再次进行观测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，发现光谱线的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数目比原来增加了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5条.用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表示两次观测中最高激发态的量子数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表示调高后电子的能量.根据氢原子的能级图（如图所示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的可能值为(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6_BD.14_2#0e0937272?htil=2&amp;vop=1&amp;pid=9c857eda8&amp;color=0,0,0&amp;bt=1&amp;bbb=1&amp;hb=1"/>
              <p:cNvSpPr>
                <a:spLocks noRot="1" noChangeAspect="1" noMove="1" noResize="1" noEditPoints="1" noAdjustHandles="1" noChangeArrowheads="1" noChangeShapeType="1" noTextEdit="1"/>
              </p:cNvSpPr>
              <p:nvPr/>
            </p:nvSpPr>
            <p:spPr>
              <a:xfrm>
                <a:off x="722376" y="972000"/>
                <a:ext cx="7964424" cy="2214753"/>
              </a:xfrm>
              <a:prstGeom prst="rect">
                <a:avLst/>
              </a:prstGeom>
              <a:blipFill rotWithShape="1">
                <a:blip r:embed="rId2"/>
                <a:stretch>
                  <a:fillRect l="-5" t="-20" r="-1244" b="-2050"/>
                </a:stretch>
              </a:blipFill>
            </p:spPr>
            <p:txBody>
              <a:bodyPr/>
              <a:lstStyle/>
              <a:p>
                <a:r>
                  <a:rPr lang="zh-CN" altLang="en-US">
                    <a:noFill/>
                  </a:rPr>
                  <a:t> </a:t>
                </a:r>
              </a:p>
            </p:txBody>
          </p:sp>
        </mc:Fallback>
      </mc:AlternateContent>
      <p:sp>
        <p:nvSpPr>
          <p:cNvPr id="4" name="QC_6_AN.15_1#0e0937272.bracket?vop=1&amp;pid=9c857eda8&amp;color=0,0,0&amp;vpa=5&amp;bbb=1"/>
          <p:cNvSpPr/>
          <p:nvPr/>
        </p:nvSpPr>
        <p:spPr>
          <a:xfrm>
            <a:off x="3449638" y="2781750"/>
            <a:ext cx="5762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AD</a:t>
            </a:r>
            <a:endParaRPr lang="en-US" altLang="zh-CN" sz="2000" dirty="0"/>
          </a:p>
        </p:txBody>
      </p:sp>
      <mc:AlternateContent xmlns:mc="http://schemas.openxmlformats.org/markup-compatibility/2006">
        <mc:Choice xmlns:a14="http://schemas.microsoft.com/office/drawing/2010/main" Requires="a14">
          <p:sp>
            <p:nvSpPr>
              <p:cNvPr id="5" name="QC_6_BD.14_3#0e0937272.choices?htil=2&amp;vop=1&amp;pid=9c857eda8&amp;color=0,0,0&amp;bbb=1"/>
              <p:cNvSpPr/>
              <p:nvPr/>
            </p:nvSpPr>
            <p:spPr>
              <a:xfrm>
                <a:off x="722376" y="3196277"/>
                <a:ext cx="7964424" cy="1781302"/>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22</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32</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22</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32</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06</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06</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5" name="QC_6_BD.14_3#0e0937272.choices?htil=2&amp;vop=1&amp;pid=9c857eda8&amp;color=0,0,0&amp;bbb=1"/>
              <p:cNvSpPr>
                <a:spLocks noRot="1" noChangeAspect="1" noMove="1" noResize="1" noEditPoints="1" noAdjustHandles="1" noChangeArrowheads="1" noChangeShapeType="1" noTextEdit="1"/>
              </p:cNvSpPr>
              <p:nvPr/>
            </p:nvSpPr>
            <p:spPr>
              <a:xfrm>
                <a:off x="722376" y="3196277"/>
                <a:ext cx="7964424" cy="1781302"/>
              </a:xfrm>
              <a:prstGeom prst="rect">
                <a:avLst/>
              </a:prstGeom>
              <a:blipFill rotWithShape="1">
                <a:blip r:embed="rId3"/>
                <a:stretch>
                  <a:fillRect l="-5" t="-18" b="-264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16_1#0e0937272?vop=1&amp;vop=1&amp;pid=9c857eda8&amp;color=0,0,0&amp;bt=1&amp;bbb=1&amp;hb=1"/>
              <p:cNvSpPr/>
              <p:nvPr/>
            </p:nvSpPr>
            <p:spPr>
              <a:xfrm>
                <a:off x="722376" y="969264"/>
                <a:ext cx="10753344" cy="1432179"/>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设原来光谱线数目为</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b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,调高电子的能量后,光谱线数目为</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b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b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b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,故当</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a:t>
                </a:r>
                <a:endParaRPr lang="en-US" altLang="zh-CN" sz="2200" dirty="0"/>
              </a:p>
            </p:txBody>
          </p:sp>
        </mc:Choice>
        <mc:Fallback>
          <p:sp>
            <p:nvSpPr>
              <p:cNvPr id="2" name="QC_6_AS.16_1#0e0937272?vop=1&amp;vop=1&amp;pid=9c857eda8&amp;color=0,0,0&amp;bt=1&amp;bbb=1&amp;hb=1"/>
              <p:cNvSpPr>
                <a:spLocks noRot="1" noChangeAspect="1" noMove="1" noResize="1" noEditPoints="1" noAdjustHandles="1" noChangeArrowheads="1" noChangeShapeType="1" noTextEdit="1"/>
              </p:cNvSpPr>
              <p:nvPr/>
            </p:nvSpPr>
            <p:spPr>
              <a:xfrm>
                <a:off x="722376" y="969264"/>
                <a:ext cx="10753344" cy="1432179"/>
              </a:xfrm>
              <a:prstGeom prst="rect">
                <a:avLst/>
              </a:prstGeom>
              <a:blipFill rotWithShape="1">
                <a:blip r:embed="rId1"/>
                <a:stretch>
                  <a:fillRect l="-4" t="-18" b="-373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EX.17_1#0e0937272?vop=1&amp;vop=1&amp;pid=9c857eda8&amp;color=0,0,0&amp;bt=1&amp;bbb=1&amp;hb=1"/>
              <p:cNvSpPr/>
              <p:nvPr/>
            </p:nvSpPr>
            <p:spPr>
              <a:xfrm>
                <a:off x="722376" y="972000"/>
                <a:ext cx="10753344" cy="18214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【易错分析】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要注意区分一群氢原子与一个氢原子跃迁时辐射的光子种类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.大量处于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激发态的氢原子向基态跃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迁时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,最多可辐射</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种不同频率的光子.一个处于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激发态的氢原子向基态跃迁时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,最多可辐射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种不同频率的光子.</a:t>
                </a:r>
                <a:endParaRPr lang="en-US" altLang="zh-CN" sz="2000" dirty="0"/>
              </a:p>
            </p:txBody>
          </p:sp>
        </mc:Choice>
        <mc:Fallback>
          <p:sp>
            <p:nvSpPr>
              <p:cNvPr id="2" name="QC_6_EX.17_1#0e0937272?vop=1&amp;vop=1&amp;pid=9c857eda8&amp;color=0,0,0&amp;bt=1&amp;bbb=1&amp;hb=1"/>
              <p:cNvSpPr>
                <a:spLocks noRot="1" noChangeAspect="1" noMove="1" noResize="1" noEditPoints="1" noAdjustHandles="1" noChangeArrowheads="1" noChangeShapeType="1" noTextEdit="1"/>
              </p:cNvSpPr>
              <p:nvPr/>
            </p:nvSpPr>
            <p:spPr>
              <a:xfrm>
                <a:off x="722376" y="972000"/>
                <a:ext cx="10753344" cy="1821434"/>
              </a:xfrm>
              <a:prstGeom prst="rect">
                <a:avLst/>
              </a:prstGeom>
              <a:blipFill rotWithShape="1">
                <a:blip r:embed="rId1"/>
                <a:stretch>
                  <a:fillRect l="-4" t="-25" b="-247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118530e14.fixed?pid=58d136633&amp;color=100,146,38"/>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7200" dirty="0"/>
          </a:p>
        </p:txBody>
      </p:sp>
      <p:sp>
        <p:nvSpPr>
          <p:cNvPr id="3" name="C_3#118530e14.fixed?pid=58d136633&amp;color=255,255,255&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第4节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玻尔原子模型</a:t>
            </a:r>
            <a:endParaRPr lang="en-US" altLang="zh-CN" sz="4400" dirty="0"/>
          </a:p>
        </p:txBody>
      </p:sp>
      <p:pic>
        <p:nvPicPr>
          <p:cNvPr id="4" name="C_3#118530e14.fixed?pid=58d136633&amp;color=0,0,0&amp;tib=255,255,255" descr="preencoded.png"/>
          <p:cNvPicPr>
            <a:picLocks noChangeAspect="1"/>
          </p:cNvPicPr>
          <p:nvPr/>
        </p:nvPicPr>
        <p:blipFill>
          <a:blip r:embed="rId1"/>
          <a:stretch>
            <a:fillRect/>
          </a:stretch>
        </p:blipFill>
        <p:spPr>
          <a:xfrm>
            <a:off x="9939528" y="4507992"/>
            <a:ext cx="438912" cy="438912"/>
          </a:xfrm>
          <a:prstGeom prst="rect">
            <a:avLst/>
          </a:prstGeom>
        </p:spPr>
      </p:pic>
      <p:sp>
        <p:nvSpPr>
          <p:cNvPr id="5" name="C_3_BD#118530e14.fixed?pid=58d136633&amp;color=255,255,255&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18_1#073889116?vop=1&amp;pid=118530e14&amp;color=0,0,0&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1.巴耳末系是指大量氢原子由高能级向</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能级跃迁时发出的光谱线.现有大量处于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氢原子向低能级跃迁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发出的光中巴耳末系的谱线数与全部的谱线数之比为(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18_1#073889116?vop=1&amp;pid=118530e14&amp;color=0,0,0&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r="-242" b="-5384"/>
                </a:stretch>
              </a:blipFill>
            </p:spPr>
            <p:txBody>
              <a:bodyPr/>
              <a:lstStyle/>
              <a:p>
                <a:r>
                  <a:rPr lang="zh-CN" altLang="en-US">
                    <a:noFill/>
                  </a:rPr>
                  <a:t> </a:t>
                </a:r>
              </a:p>
            </p:txBody>
          </p:sp>
        </mc:Fallback>
      </mc:AlternateContent>
      <p:sp>
        <p:nvSpPr>
          <p:cNvPr id="3" name="QC_4_AN.19_1#073889116.bracket?vop=1&amp;pid=118530e14&amp;color=0,0,0&amp;vpa=6"/>
          <p:cNvSpPr/>
          <p:nvPr/>
        </p:nvSpPr>
        <p:spPr>
          <a:xfrm>
            <a:off x="9304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4" name="QC_4_BD.18_2#073889116.choices?vop=1&amp;pid=118530e14&amp;color=0,0,0&amp;bbb=1"/>
              <p:cNvSpPr/>
              <p:nvPr/>
            </p:nvSpPr>
            <p:spPr>
              <a:xfrm>
                <a:off x="722376" y="1824677"/>
                <a:ext cx="10753344" cy="594043"/>
              </a:xfrm>
              <a:prstGeom prst="rect">
                <a:avLst/>
              </a:prstGeom>
              <a:noFill/>
            </p:spPr>
            <p:txBody>
              <a:bodyPr wrap="none" lIns="0" tIns="0" rIns="0" bIns="0" rtlCol="0" anchor="t"/>
              <a:lstStyle/>
              <a:p>
                <a:pPr latinLnBrk="1">
                  <a:lnSpc>
                    <a:spcPts val="5100"/>
                  </a:lnSpc>
                  <a:tabLst>
                    <a:tab pos="2814955" algn="l"/>
                    <a:tab pos="5591810" algn="l"/>
                    <a:tab pos="8267065"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15</m:t>
                        </m:r>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4_BD.18_2#073889116.choices?vop=1&amp;pid=118530e14&amp;color=0,0,0&amp;bbb=1"/>
              <p:cNvSpPr>
                <a:spLocks noRot="1" noChangeAspect="1" noMove="1" noResize="1" noEditPoints="1" noAdjustHandles="1" noChangeArrowheads="1" noChangeShapeType="1" noTextEdit="1"/>
              </p:cNvSpPr>
              <p:nvPr/>
            </p:nvSpPr>
            <p:spPr>
              <a:xfrm>
                <a:off x="722376" y="1824677"/>
                <a:ext cx="10753344" cy="594043"/>
              </a:xfrm>
              <a:prstGeom prst="rect">
                <a:avLst/>
              </a:prstGeom>
              <a:blipFill rotWithShape="1">
                <a:blip r:embed="rId2"/>
                <a:stretch>
                  <a:fillRect l="-4" t="-54" b="-897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20_1#073889116?vop=1&amp;vop=1&amp;pid=118530e14&amp;color=0,0,0&amp;bt=1&amp;bbb=1&amp;hb=1"/>
              <p:cNvSpPr/>
              <p:nvPr/>
            </p:nvSpPr>
            <p:spPr>
              <a:xfrm>
                <a:off x="722376" y="972000"/>
                <a:ext cx="10753344" cy="1524318"/>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大量处于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能级的氢原子向低能级跃迁时辐射出的全部谱线数为</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b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,属于巴耳末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系的有</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e>
                    </m:d>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,则巴耳末系的谱线数与全部的谱线数之比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,选项B正确.</a:t>
                </a:r>
                <a:endParaRPr lang="en-US" altLang="zh-CN" sz="2200" dirty="0"/>
              </a:p>
            </p:txBody>
          </p:sp>
        </mc:Choice>
        <mc:Fallback>
          <p:sp>
            <p:nvSpPr>
              <p:cNvPr id="2" name="QC_4_AS.20_1#073889116?vop=1&amp;vop=1&amp;pid=118530e14&amp;color=0,0,0&amp;bt=1&amp;bbb=1&amp;hb=1"/>
              <p:cNvSpPr>
                <a:spLocks noRot="1" noChangeAspect="1" noMove="1" noResize="1" noEditPoints="1" noAdjustHandles="1" noChangeArrowheads="1" noChangeShapeType="1" noTextEdit="1"/>
              </p:cNvSpPr>
              <p:nvPr/>
            </p:nvSpPr>
            <p:spPr>
              <a:xfrm>
                <a:off x="722376" y="972000"/>
                <a:ext cx="10753344" cy="1524318"/>
              </a:xfrm>
              <a:prstGeom prst="rect">
                <a:avLst/>
              </a:prstGeom>
              <a:blipFill rotWithShape="1">
                <a:blip r:embed="rId1"/>
                <a:stretch>
                  <a:fillRect l="-4" t="-30" r="-703" b="-161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21_1#110e4b889?vop=1&amp;pid=118530e14&amp;color=0,0,0&amp;bt=1&amp;bbb=1&amp;hb=1"/>
              <p:cNvSpPr/>
              <p:nvPr/>
            </p:nvSpPr>
            <p:spPr>
              <a:xfrm>
                <a:off x="722376" y="972000"/>
                <a:ext cx="10753344" cy="2240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2.图中画出了氢原子的4个能级，并注明了相应的能量</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能级的1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200个氢原子向低能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级跃迁时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，能够发出若干种不同频率的光子.若这些受激氢原子最后都回到基态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，假定处在量子数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的激发态的氢原子跃迁到各较低能级的原子数都是处在该激发态能级上的原子总数的</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知金属钾的逸出功为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22</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.则在此过程中发出的光子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，能够从金属钾的表面打出光电子的光子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21_1#110e4b889?vop=1&amp;pid=118530e14&amp;color=0,0,0&amp;bt=1&amp;bbb=1&amp;hb=1"/>
              <p:cNvSpPr>
                <a:spLocks noRot="1" noChangeAspect="1" noMove="1" noResize="1" noEditPoints="1" noAdjustHandles="1" noChangeArrowheads="1" noChangeShapeType="1" noTextEdit="1"/>
              </p:cNvSpPr>
              <p:nvPr/>
            </p:nvSpPr>
            <p:spPr>
              <a:xfrm>
                <a:off x="722376" y="972000"/>
                <a:ext cx="10753344" cy="2240153"/>
              </a:xfrm>
              <a:prstGeom prst="rect">
                <a:avLst/>
              </a:prstGeom>
              <a:blipFill rotWithShape="1">
                <a:blip r:embed="rId1"/>
                <a:stretch>
                  <a:fillRect l="-4" t="-20" r="-968" b="-2027"/>
                </a:stretch>
              </a:blipFill>
            </p:spPr>
            <p:txBody>
              <a:bodyPr/>
              <a:lstStyle/>
              <a:p>
                <a:r>
                  <a:rPr lang="zh-CN" altLang="en-US">
                    <a:noFill/>
                  </a:rPr>
                  <a:t> </a:t>
                </a:r>
              </a:p>
            </p:txBody>
          </p:sp>
        </mc:Fallback>
      </mc:AlternateContent>
      <p:sp>
        <p:nvSpPr>
          <p:cNvPr id="3" name="QC_4_AN.22_1#110e4b889.bracket?vop=1&amp;pid=118530e14&amp;color=0,0,0&amp;vpa=7"/>
          <p:cNvSpPr/>
          <p:nvPr/>
        </p:nvSpPr>
        <p:spPr>
          <a:xfrm>
            <a:off x="1430401" y="2807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4_BD.21_2#110e4b889?vop=1&amp;pid=118530e14&amp;color=0,0,0&amp;tib=255,255,255"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956048" y="3348359"/>
            <a:ext cx="2286000" cy="189280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4_BD.21_3#110e4b889.choices?vop=1&amp;pid=118530e14&amp;color=0,0,0&amp;bbb=1"/>
          <p:cNvSpPr/>
          <p:nvPr/>
        </p:nvSpPr>
        <p:spPr>
          <a:xfrm>
            <a:off x="722376" y="538035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200</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600</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400</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23_1#110e4b889?vop=1&amp;vop=1&amp;pid=118530e14&amp;color=0,0,0&amp;bt=1&amp;bbb=1&amp;hb=1"/>
              <p:cNvSpPr/>
              <p:nvPr/>
            </p:nvSpPr>
            <p:spPr>
              <a:xfrm>
                <a:off x="722376" y="732605"/>
                <a:ext cx="10753344" cy="5393309"/>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根据题中信息,处在量子数为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4的激发态的氢原子跃迁到各较低能级的原子数都是处在该激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发态能级上的原子总数的</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,即向量子数为2、3的激发态和基态跃迁的原子数都是</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400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个）,发出光子数为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400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（个）,同理,处在量子数为3的激发态的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400个氢原子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跃迁到量子数为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2的激发态和基态的原子数都是</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400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）,发出光子数为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400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（个）,处在量子数为2的激发态的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400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600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）氢原子跃迁到基态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的原子数是</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600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600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（个）,发出光子数为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600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，则此过程中发出的光子总数为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个.处在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能级的一群氢原子向低能级跃迁时能发出不同光子的数目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b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能级跃迁到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能级辐射的光子能量为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43</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66</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跃迁到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能级辐射的光子能量为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89</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,均小于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22</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,不能使金属钾发生光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电效应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,同理可知其他四种光子能量都大于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22</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，所以在此过程中能够从金属钾的表面打出光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电子的光子数为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400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600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（个）.故C正确.</a:t>
                </a:r>
                <a:endParaRPr lang="en-US" altLang="zh-CN" sz="2200" dirty="0"/>
              </a:p>
            </p:txBody>
          </p:sp>
        </mc:Choice>
        <mc:Fallback>
          <p:sp>
            <p:nvSpPr>
              <p:cNvPr id="2" name="QC_4_AS.23_1#110e4b889?vop=1&amp;vop=1&amp;pid=118530e14&amp;color=0,0,0&amp;bt=1&amp;bbb=1&amp;hb=1"/>
              <p:cNvSpPr>
                <a:spLocks noRot="1" noChangeAspect="1" noMove="1" noResize="1" noEditPoints="1" noAdjustHandles="1" noChangeArrowheads="1" noChangeShapeType="1" noTextEdit="1"/>
              </p:cNvSpPr>
              <p:nvPr/>
            </p:nvSpPr>
            <p:spPr>
              <a:xfrm>
                <a:off x="722376" y="732605"/>
                <a:ext cx="10753344" cy="5393309"/>
              </a:xfrm>
              <a:prstGeom prst="rect">
                <a:avLst/>
              </a:prstGeom>
              <a:blipFill rotWithShape="1">
                <a:blip r:embed="rId1"/>
                <a:stretch>
                  <a:fillRect l="-4" t="-8" r="-1382" b="-77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fade">
                                      <p:cBhvr>
                                        <p:cTn id="10" dur="500"/>
                                        <p:tgtEl>
                                          <p:spTgt spid="2">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fade">
                                      <p:cBhvr>
                                        <p:cTn id="13" dur="500"/>
                                        <p:tgtEl>
                                          <p:spTgt spid="2">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fade">
                                      <p:cBhvr>
                                        <p:cTn id="16" dur="500"/>
                                        <p:tgtEl>
                                          <p:spTgt spid="2">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Effect transition="in" filter="fade">
                                      <p:cBhvr>
                                        <p:cTn id="19" dur="500"/>
                                        <p:tgtEl>
                                          <p:spTgt spid="2">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5" end="5"/>
                                            </p:txEl>
                                          </p:spTgt>
                                        </p:tgtEl>
                                        <p:attrNameLst>
                                          <p:attrName>style.visibility</p:attrName>
                                        </p:attrNameLst>
                                      </p:cBhvr>
                                      <p:to>
                                        <p:strVal val="visible"/>
                                      </p:to>
                                    </p:set>
                                    <p:animEffect transition="in" filter="fade">
                                      <p:cBhvr>
                                        <p:cTn id="22" dur="500"/>
                                        <p:tgtEl>
                                          <p:spTgt spid="2">
                                            <p:txEl>
                                              <p:pRg st="5" end="5"/>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6" end="6"/>
                                            </p:txEl>
                                          </p:spTgt>
                                        </p:tgtEl>
                                        <p:attrNameLst>
                                          <p:attrName>style.visibility</p:attrName>
                                        </p:attrNameLst>
                                      </p:cBhvr>
                                      <p:to>
                                        <p:strVal val="visible"/>
                                      </p:to>
                                    </p:set>
                                    <p:animEffect transition="in" filter="fade">
                                      <p:cBhvr>
                                        <p:cTn id="25" dur="500"/>
                                        <p:tgtEl>
                                          <p:spTgt spid="2">
                                            <p:txEl>
                                              <p:pRg st="6" end="6"/>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7" end="7"/>
                                            </p:txEl>
                                          </p:spTgt>
                                        </p:tgtEl>
                                        <p:attrNameLst>
                                          <p:attrName>style.visibility</p:attrName>
                                        </p:attrNameLst>
                                      </p:cBhvr>
                                      <p:to>
                                        <p:strVal val="visible"/>
                                      </p:to>
                                    </p:set>
                                    <p:animEffect transition="in" filter="fade">
                                      <p:cBhvr>
                                        <p:cTn id="28" dur="500"/>
                                        <p:tgtEl>
                                          <p:spTgt spid="2">
                                            <p:txEl>
                                              <p:pRg st="7" end="7"/>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8" end="8"/>
                                            </p:txEl>
                                          </p:spTgt>
                                        </p:tgtEl>
                                        <p:attrNameLst>
                                          <p:attrName>style.visibility</p:attrName>
                                        </p:attrNameLst>
                                      </p:cBhvr>
                                      <p:to>
                                        <p:strVal val="visible"/>
                                      </p:to>
                                    </p:set>
                                    <p:animEffect transition="in" filter="fade">
                                      <p:cBhvr>
                                        <p:cTn id="31" dur="500"/>
                                        <p:tgtEl>
                                          <p:spTgt spid="2">
                                            <p:txEl>
                                              <p:pRg st="8" end="8"/>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9" end="9"/>
                                            </p:txEl>
                                          </p:spTgt>
                                        </p:tgtEl>
                                        <p:attrNameLst>
                                          <p:attrName>style.visibility</p:attrName>
                                        </p:attrNameLst>
                                      </p:cBhvr>
                                      <p:to>
                                        <p:strVal val="visible"/>
                                      </p:to>
                                    </p:set>
                                    <p:animEffect transition="in" filter="fade">
                                      <p:cBhvr>
                                        <p:cTn id="34" dur="500"/>
                                        <p:tgtEl>
                                          <p:spTgt spid="2">
                                            <p:txEl>
                                              <p:pRg st="9" end="9"/>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10" end="10"/>
                                            </p:txEl>
                                          </p:spTgt>
                                        </p:tgtEl>
                                        <p:attrNameLst>
                                          <p:attrName>style.visibility</p:attrName>
                                        </p:attrNameLst>
                                      </p:cBhvr>
                                      <p:to>
                                        <p:strVal val="visible"/>
                                      </p:to>
                                    </p:set>
                                    <p:animEffect transition="in" filter="fade">
                                      <p:cBhvr>
                                        <p:cTn id="37"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7c14a078f.fixed?pid=58d136633&amp;color=100,146,38"/>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7200" dirty="0"/>
          </a:p>
        </p:txBody>
      </p:sp>
      <p:sp>
        <p:nvSpPr>
          <p:cNvPr id="3" name="C_3#7c14a078f.fixed?pid=58d136633&amp;color=255,255,255&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第4节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玻尔原子模型</a:t>
            </a:r>
            <a:endParaRPr lang="en-US" altLang="zh-CN" sz="4400" dirty="0"/>
          </a:p>
        </p:txBody>
      </p:sp>
      <p:pic>
        <p:nvPicPr>
          <p:cNvPr id="4" name="C_3#7c14a078f.fixed?pid=58d136633&amp;color=0,0,0&amp;tib=255,255,255" descr="preencoded.png"/>
          <p:cNvPicPr>
            <a:picLocks noChangeAspect="1"/>
          </p:cNvPicPr>
          <p:nvPr/>
        </p:nvPicPr>
        <p:blipFill>
          <a:blip r:embed="rId1"/>
          <a:stretch>
            <a:fillRect/>
          </a:stretch>
        </p:blipFill>
        <p:spPr>
          <a:xfrm>
            <a:off x="9939528" y="4507992"/>
            <a:ext cx="438912" cy="438912"/>
          </a:xfrm>
          <a:prstGeom prst="rect">
            <a:avLst/>
          </a:prstGeom>
        </p:spPr>
      </p:pic>
      <p:sp>
        <p:nvSpPr>
          <p:cNvPr id="5" name="C_3_BD#7c14a078f.fixed?pid=58d136633&amp;color=255,255,255&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24_1#b8ce3d678?vop=1&amp;pid=118530e14&amp;color=0,0,0&amp;bt=1&amp;bbb=1&amp;hb=1"/>
              <p:cNvSpPr/>
              <p:nvPr/>
            </p:nvSpPr>
            <p:spPr>
              <a:xfrm>
                <a:off x="722376" y="972000"/>
                <a:ext cx="10753344" cy="17829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[吉林长春二中2025高二下期中]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能级的大量氢原子向低能级跃迁辐射多种频率的光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，已知普朗克常量为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，真空中光速为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,氢原子能级公式为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num>
                      <m:den>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，不同轨道半径为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zh-CN" altLang="en-US" sz="2000" b="0" i="0" kern="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，2，3，</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为基态能量，</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为处于基态时电子的轨道半径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，则下列说法中错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24_1#b8ce3d678?vop=1&amp;pid=118530e14&amp;color=0,0,0&amp;bt=1&amp;bbb=1&amp;hb=1"/>
              <p:cNvSpPr>
                <a:spLocks noRot="1" noChangeAspect="1" noMove="1" noResize="1" noEditPoints="1" noAdjustHandles="1" noChangeArrowheads="1" noChangeShapeType="1" noTextEdit="1"/>
              </p:cNvSpPr>
              <p:nvPr/>
            </p:nvSpPr>
            <p:spPr>
              <a:xfrm>
                <a:off x="722376" y="972000"/>
                <a:ext cx="10753344" cy="1782953"/>
              </a:xfrm>
              <a:prstGeom prst="rect">
                <a:avLst/>
              </a:prstGeom>
              <a:blipFill rotWithShape="1">
                <a:blip r:embed="rId1"/>
                <a:stretch>
                  <a:fillRect l="-4" t="-25" r="-655" b="-2546"/>
                </a:stretch>
              </a:blipFill>
            </p:spPr>
            <p:txBody>
              <a:bodyPr/>
              <a:lstStyle/>
              <a:p>
                <a:r>
                  <a:rPr lang="zh-CN" altLang="en-US">
                    <a:noFill/>
                  </a:rPr>
                  <a:t> </a:t>
                </a:r>
              </a:p>
            </p:txBody>
          </p:sp>
        </mc:Fallback>
      </mc:AlternateContent>
      <p:sp>
        <p:nvSpPr>
          <p:cNvPr id="3" name="QC_4_AN.25_1#b8ce3d678.bracket?vop=1&amp;pid=118530e14&amp;color=0,0,0&amp;vpa=8"/>
          <p:cNvSpPr/>
          <p:nvPr/>
        </p:nvSpPr>
        <p:spPr>
          <a:xfrm>
            <a:off x="1671701" y="23499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4" name="QC_4_BD.24_2#b8ce3d678.choices?vop=1&amp;pid=118530e14&amp;color=0,0,0&amp;bbb=1"/>
              <p:cNvSpPr/>
              <p:nvPr/>
            </p:nvSpPr>
            <p:spPr>
              <a:xfrm>
                <a:off x="722376" y="2815150"/>
                <a:ext cx="10753344" cy="1930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A.共产生3种不同频率的光子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.氢原子由</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能级跃迁到基态时，电子电势能减小，动能增加，总能量减小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能级和处于基态的电子做圆周运动的线速度大小之比为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4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.产生光子的最长波长为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𝜆</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ℎ𝑐</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4_BD.24_2#b8ce3d678.choices?vop=1&amp;pid=118530e14&amp;color=0,0,0&amp;bbb=1"/>
              <p:cNvSpPr>
                <a:spLocks noRot="1" noChangeAspect="1" noMove="1" noResize="1" noEditPoints="1" noAdjustHandles="1" noChangeArrowheads="1" noChangeShapeType="1" noTextEdit="1"/>
              </p:cNvSpPr>
              <p:nvPr/>
            </p:nvSpPr>
            <p:spPr>
              <a:xfrm>
                <a:off x="722376" y="2815150"/>
                <a:ext cx="10753344" cy="1930400"/>
              </a:xfrm>
              <a:prstGeom prst="rect">
                <a:avLst/>
              </a:prstGeom>
              <a:blipFill rotWithShape="1">
                <a:blip r:embed="rId2"/>
                <a:stretch>
                  <a:fillRect l="-4" t="-10" b="1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26_1#b8ce3d678?vop=1&amp;vop=1&amp;pid=118530e14&amp;color=0,0,0&amp;bt=1&amp;bbb=1&amp;hb=1"/>
              <p:cNvSpPr/>
              <p:nvPr/>
            </p:nvSpPr>
            <p:spPr>
              <a:xfrm>
                <a:off x="722376" y="972000"/>
                <a:ext cx="10753344" cy="27178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大量处于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能级的氢原子向低能级跃迁,能产生3种不同频率的光子,A正确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；当氢原子从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能级跃迁到基态时,电子的速率增大,动能增加,电势能减小,因向外辐射光子,总能量减小,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；根据库仑力提供向心力,可得</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𝑒</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，则处于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能级和处于基态的电子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做圆周运动的线速度大小之比为</a:t>
                </a:r>
                <a14:m>
                  <m:oMath xmlns:m="http://schemas.openxmlformats.org/officeDocument/2006/math">
                    <m:rad>
                      <m:radPr>
                        <m:degHide m:val="on"/>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radPr>
                      <m:deg/>
                      <m:e>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den>
                        </m:f>
                      </m:e>
                    </m:rad>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ad>
                      <m:radPr>
                        <m:degHide m:val="on"/>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radPr>
                      <m:deg/>
                      <m:e>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en>
                        </m:f>
                      </m:e>
                    </m:rad>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,C正确；产生的光子的最小频率为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𝜈</m:t>
                        </m:r>
                      </m:e>
                      <m:sub>
                        <m:r>
                          <a:rPr lang="en-US" altLang="zh-CN" sz="2000" baseline="-10000">
                            <a:solidFill>
                              <a:srgbClr val="000000"/>
                            </a:solidFill>
                            <a:latin typeface="Cambria Math" panose="02040503050406030204" pitchFamily="34" charset="0"/>
                          </a:rPr>
                          <m:t>小</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2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𝜆</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𝜈</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可得最长波长</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𝜆</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36</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ℎ𝑐</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,D错误.本题选错误的,故选D.</a:t>
                </a:r>
                <a:endParaRPr lang="en-US" altLang="zh-CN" sz="2200" dirty="0"/>
              </a:p>
            </p:txBody>
          </p:sp>
        </mc:Choice>
        <mc:Fallback>
          <p:sp>
            <p:nvSpPr>
              <p:cNvPr id="2" name="QC_4_AS.26_1#b8ce3d678?vop=1&amp;vop=1&amp;pid=118530e14&amp;color=0,0,0&amp;bt=1&amp;bbb=1&amp;hb=1"/>
              <p:cNvSpPr>
                <a:spLocks noRot="1" noChangeAspect="1" noMove="1" noResize="1" noEditPoints="1" noAdjustHandles="1" noChangeArrowheads="1" noChangeShapeType="1" noTextEdit="1"/>
              </p:cNvSpPr>
              <p:nvPr/>
            </p:nvSpPr>
            <p:spPr>
              <a:xfrm>
                <a:off x="722376" y="972000"/>
                <a:ext cx="10753344" cy="2717800"/>
              </a:xfrm>
              <a:prstGeom prst="rect">
                <a:avLst/>
              </a:prstGeom>
              <a:blipFill rotWithShape="1">
                <a:blip r:embed="rId1"/>
                <a:stretch>
                  <a:fillRect l="-4" t="-17" r="-461" b="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4_BD.27_1#8821f3d4d?htil=3&amp;vop=1&amp;pid=118530e14&amp;color=0,0,0&amp;tib=255,255,255"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597788" y="1054295"/>
            <a:ext cx="1865376" cy="221284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4_BD.27_2#8821f3d4d?htil=3&amp;vop=1&amp;pid=118530e14&amp;color=0,0,0&amp;bt=1&amp;bbb=1&amp;hb=1"/>
              <p:cNvSpPr/>
              <p:nvPr/>
            </p:nvSpPr>
            <p:spPr>
              <a:xfrm>
                <a:off x="722376" y="972000"/>
                <a:ext cx="8796528"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[山东淄博实验中学2025高二下期中</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丹麦的物理学家玻尔在原子的核式结构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学说的基础上提出自己的能级理论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.氢原子能级图如图所示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，已知可见光的光子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能量范围为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11</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4_BD.27_2#8821f3d4d?htil=3&amp;vop=1&amp;pid=118530e14&amp;color=0,0,0&amp;bt=1&amp;bbb=1&amp;hb=1"/>
              <p:cNvSpPr>
                <a:spLocks noRot="1" noChangeAspect="1" noMove="1" noResize="1" noEditPoints="1" noAdjustHandles="1" noChangeArrowheads="1" noChangeShapeType="1" noTextEdit="1"/>
              </p:cNvSpPr>
              <p:nvPr/>
            </p:nvSpPr>
            <p:spPr>
              <a:xfrm>
                <a:off x="722376" y="972000"/>
                <a:ext cx="8796528" cy="1300353"/>
              </a:xfrm>
              <a:prstGeom prst="rect">
                <a:avLst/>
              </a:prstGeom>
              <a:blipFill rotWithShape="1">
                <a:blip r:embed="rId2"/>
                <a:stretch>
                  <a:fillRect l="-4" t="-35" r="-582" b="-3491"/>
                </a:stretch>
              </a:blipFill>
            </p:spPr>
            <p:txBody>
              <a:bodyPr/>
              <a:lstStyle/>
              <a:p>
                <a:r>
                  <a:rPr lang="zh-CN" altLang="en-US">
                    <a:noFill/>
                  </a:rPr>
                  <a:t> </a:t>
                </a:r>
              </a:p>
            </p:txBody>
          </p:sp>
        </mc:Fallback>
      </mc:AlternateContent>
      <p:sp>
        <p:nvSpPr>
          <p:cNvPr id="4" name="QC_4_AN.28_1#8821f3d4d.bracket?vop=1&amp;pid=118530e14&amp;color=0,0,0&amp;vpa=9"/>
          <p:cNvSpPr/>
          <p:nvPr/>
        </p:nvSpPr>
        <p:spPr>
          <a:xfrm>
            <a:off x="6272276"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5" name="QC_4_BD.27_3#8821f3d4d.choices?htil=3&amp;vop=1&amp;pid=118530e14&amp;color=0,0,0&amp;bbb=1&amp;hb=1"/>
              <p:cNvSpPr/>
              <p:nvPr/>
            </p:nvSpPr>
            <p:spPr>
              <a:xfrm>
                <a:off x="722376" y="2281877"/>
                <a:ext cx="8796528" cy="2251202"/>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A.大量氢原子从高能级向</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能级跃迁时，发出的光具有显著的热效应</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.大量氢原子从高能级向</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能级跃迁时，发出的光具有荧光效应</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.大量处于第4能级状态的氢原子，发射光的谱线在可见光范围内的有2条</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.用动能为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的电子撞击一群处于基态的氢原子，能产生6种频率的光子，</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定等于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5" name="QC_4_BD.27_3#8821f3d4d.choices?htil=3&amp;vop=1&amp;pid=118530e14&amp;color=0,0,0&amp;bbb=1&amp;hb=1"/>
              <p:cNvSpPr>
                <a:spLocks noRot="1" noChangeAspect="1" noMove="1" noResize="1" noEditPoints="1" noAdjustHandles="1" noChangeArrowheads="1" noChangeShapeType="1" noTextEdit="1"/>
              </p:cNvSpPr>
              <p:nvPr/>
            </p:nvSpPr>
            <p:spPr>
              <a:xfrm>
                <a:off x="722376" y="2281877"/>
                <a:ext cx="8796528" cy="2251202"/>
              </a:xfrm>
              <a:prstGeom prst="rect">
                <a:avLst/>
              </a:prstGeom>
              <a:blipFill rotWithShape="1">
                <a:blip r:embed="rId3"/>
                <a:stretch>
                  <a:fillRect l="-4" t="-14" r="-1845" b="-209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29_1#8821f3d4d?vop=1&amp;vop=1&amp;pid=118530e14&amp;color=0,0,0&amp;bt=1&amp;bbb=1&amp;hb=1"/>
              <p:cNvSpPr/>
              <p:nvPr/>
            </p:nvSpPr>
            <p:spPr>
              <a:xfrm>
                <a:off x="722376" y="972000"/>
                <a:ext cx="10753344" cy="5034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大量氢原子从高能级向</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能级跃迁时,发出的光子能量最大为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,最小为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见光的最大光子能量</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11</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大得多,所以频率比紫光大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,发出的光不可能像红外线那样具有显著的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热效应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,A错误；大量氢原子从高能级向</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能级跃迁时,发出的光子能量最大为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51</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,小于可见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光的最小光子能量</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62</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,为红外线,不具有荧光效应,B错误；处于第4能级状态的氢原子从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能级跃迁到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能级时放出的光子能量分别为</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66</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89</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09</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,由于可见光的光子能量范围为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11</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,可知大量处于第4能级状态的氢原子,发射光的谱线在可见光范围内的有2条,C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用动能为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的电子撞击一群处于基态的氢原子,能产生6种频率的光子,由</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b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可知氢原子被激发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的激发态,可得</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,即能量应大于等于能级差</a:t>
                </a:r>
                <a:endParaRPr lang="en-US" altLang="zh-CN" sz="2200" dirty="0"/>
              </a:p>
              <a:p>
                <a:pPr latinLnBrk="1">
                  <a:lnSpc>
                    <a:spcPts val="35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06</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4_AS.29_1#8821f3d4d?vop=1&amp;vop=1&amp;pid=118530e14&amp;color=0,0,0&amp;bt=1&amp;bbb=1&amp;hb=1"/>
              <p:cNvSpPr>
                <a:spLocks noRot="1" noChangeAspect="1" noMove="1" noResize="1" noEditPoints="1" noAdjustHandles="1" noChangeArrowheads="1" noChangeShapeType="1" noTextEdit="1"/>
              </p:cNvSpPr>
              <p:nvPr/>
            </p:nvSpPr>
            <p:spPr>
              <a:xfrm>
                <a:off x="722376" y="972000"/>
                <a:ext cx="10753344" cy="5034534"/>
              </a:xfrm>
              <a:prstGeom prst="rect">
                <a:avLst/>
              </a:prstGeom>
              <a:blipFill rotWithShape="1">
                <a:blip r:embed="rId1"/>
                <a:stretch>
                  <a:fillRect l="-4" t="-9" r="-1819" b="-89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30_1#59b3c1674?htil=4&amp;vop=1&amp;pid=3995f6143&amp;color=0,0,0&amp;tib=255,255,255&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923929" y="1054295"/>
            <a:ext cx="4517136" cy="16733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30_2#59b3c1674?htil=4&amp;vop=1&amp;pid=3995f6143&amp;color=0,0,0&amp;bt=1&amp;bbb=1&amp;hb=1&amp;hs=1"/>
          <p:cNvSpPr/>
          <p:nvPr/>
        </p:nvSpPr>
        <p:spPr>
          <a:xfrm>
            <a:off x="722376" y="972000"/>
            <a:ext cx="6144768"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[北京海淀区2025高二下调研]</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在外加电场作用下，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原子的发射光谱中某些谱线会发生劈裂.通过观测恒星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大气中某种原子光谱谱线的劈裂效应，可以推测该恒星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大气中的电场强度的情况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，发生这种效应的</a:t>
            </a:r>
            <a:endParaRPr lang="en-US" altLang="zh-CN" sz="2000" dirty="0"/>
          </a:p>
        </p:txBody>
      </p:sp>
      <p:sp>
        <p:nvSpPr>
          <p:cNvPr id="4" name="QC_5_AN.31_1#59b3c1674.bracket?vop=1&amp;pid=3995f6143&amp;color=0,0,0&amp;vpa=10"/>
          <p:cNvSpPr/>
          <p:nvPr/>
        </p:nvSpPr>
        <p:spPr>
          <a:xfrm>
            <a:off x="10890314" y="3288352"/>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5" name="QC_5_BD.30_3#59b3c1674.choices?vop=1&amp;pid=3995f6143&amp;color=0,0,0&amp;bbb=1&amp;hb=1"/>
              <p:cNvSpPr/>
              <p:nvPr/>
            </p:nvSpPr>
            <p:spPr>
              <a:xfrm>
                <a:off x="722376" y="3746949"/>
                <a:ext cx="10753344" cy="22659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A.根据恒星劈裂谱线的偏振状态可推测该恒星大气中的电场强度的大小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.外加电场也可使恒星大气中某种原子光谱的吸收谱线发生劈裂</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.若这种劈裂效应满足</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𝜀</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𝜇</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，则式中</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𝜇</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的单位为</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.若外加电场强度的大小增加一倍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，则从劈裂后的能级跃迁至基态能级发射光子的频率一定增加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一倍</a:t>
                </a:r>
                <a:endParaRPr lang="en-US" altLang="zh-CN" sz="2000" dirty="0"/>
              </a:p>
            </p:txBody>
          </p:sp>
        </mc:Choice>
        <mc:Fallback>
          <p:sp>
            <p:nvSpPr>
              <p:cNvPr id="5" name="QC_5_BD.30_3#59b3c1674.choices?vop=1&amp;pid=3995f6143&amp;color=0,0,0&amp;bbb=1&amp;hb=1"/>
              <p:cNvSpPr>
                <a:spLocks noRot="1" noChangeAspect="1" noMove="1" noResize="1" noEditPoints="1" noAdjustHandles="1" noChangeArrowheads="1" noChangeShapeType="1" noTextEdit="1"/>
              </p:cNvSpPr>
              <p:nvPr/>
            </p:nvSpPr>
            <p:spPr>
              <a:xfrm>
                <a:off x="722376" y="3746949"/>
                <a:ext cx="10753344" cy="2265934"/>
              </a:xfrm>
              <a:prstGeom prst="rect">
                <a:avLst/>
              </a:prstGeom>
              <a:blipFill rotWithShape="1">
                <a:blip r:embed="rId2"/>
                <a:stretch>
                  <a:fillRect l="-4" t="-20" r="-407" b="-198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5_BD.30_2#59b3c1674?htil=4&amp;vop=1&amp;pid=3995f6143&amp;color=0,0,0&amp;bt=1&amp;bbb=1&amp;hb=1&amp;hs=1"/>
              <p:cNvSpPr/>
              <p:nvPr/>
            </p:nvSpPr>
            <p:spPr>
              <a:xfrm>
                <a:off x="722376" y="2850202"/>
                <a:ext cx="10752014" cy="843153"/>
              </a:xfrm>
              <a:prstGeom prst="rect">
                <a:avLst/>
              </a:prstGeom>
              <a:noFill/>
            </p:spPr>
            <p:txBody>
              <a:bodyPr wrap="none" lIns="0" tIns="0" rIns="0" bIns="0" rtlCol="0" anchor="t"/>
              <a:lstStyle/>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原子光谱的能级裂距</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𝜀</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（原子能级劈裂后相邻两个能级间的能量差值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）与外加电场强度的大小</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成正比，且该效应劈裂谱线的偏振状态与电场方向有关.根据上述信息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6" name="QC_5_BD.30_2#59b3c1674?htil=4&amp;vop=1&amp;pid=3995f6143&amp;color=0,0,0&amp;bt=1&amp;bbb=1&amp;hb=1&amp;hs=1"/>
              <p:cNvSpPr>
                <a:spLocks noRot="1" noChangeAspect="1" noMove="1" noResize="1" noEditPoints="1" noAdjustHandles="1" noChangeArrowheads="1" noChangeShapeType="1" noTextEdit="1"/>
              </p:cNvSpPr>
              <p:nvPr/>
            </p:nvSpPr>
            <p:spPr>
              <a:xfrm>
                <a:off x="722376" y="2850202"/>
                <a:ext cx="10752014" cy="843153"/>
              </a:xfrm>
              <a:prstGeom prst="rect">
                <a:avLst/>
              </a:prstGeom>
              <a:blipFill rotWithShape="1">
                <a:blip r:embed="rId3"/>
                <a:stretch>
                  <a:fillRect l="-4" t="-38" r="-774" b="-539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2_1#59b3c1674?vop=1&amp;vop=1&amp;pid=3995f6143&amp;color=0,0,0&amp;bt=1&amp;bbb=1&amp;hb=1"/>
              <p:cNvSpPr/>
              <p:nvPr/>
            </p:nvSpPr>
            <p:spPr>
              <a:xfrm>
                <a:off x="722376" y="972000"/>
                <a:ext cx="10753344" cy="3180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由题意可知,该效应劈裂谱线的偏振状态与电场方向有关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,所以根据恒星劈裂谱线的偏振状态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不可推测该恒星大气中的电场强度的大小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,故A错误；在外加电场作用下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,原子的发射光谱中某些谱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线会发生劈裂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,同理外加电场也可使恒星大气中某种原子光谱的吸收谱线发生劈裂,故B正确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种劈裂效应满足</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𝜀</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𝜇</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𝑞𝑈</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m:t>
                        </m:r>
                      </m:den>
                    </m:f>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𝑞</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𝐼𝑡</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,可知式中</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𝜇</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的单位为</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这种效应的原子光谱的能级裂距</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𝜀</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与外加电场强度的大小</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成正比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,若外加电场强度的大小增加一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,则原子能级劈裂后的相邻能级间的能量差值增加一倍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,但不是从劈裂后的能级跃迁至基态能级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发射光子的频率一定增加一倍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,故D错误.</a:t>
                </a:r>
                <a:endParaRPr lang="en-US" altLang="zh-CN" sz="2200" dirty="0"/>
              </a:p>
            </p:txBody>
          </p:sp>
        </mc:Choice>
        <mc:Fallback>
          <p:sp>
            <p:nvSpPr>
              <p:cNvPr id="2" name="QC_5_AS.32_1#59b3c1674?vop=1&amp;vop=1&amp;pid=3995f6143&amp;color=0,0,0&amp;bt=1&amp;bbb=1&amp;hb=1"/>
              <p:cNvSpPr>
                <a:spLocks noRot="1" noChangeAspect="1" noMove="1" noResize="1" noEditPoints="1" noAdjustHandles="1" noChangeArrowheads="1" noChangeShapeType="1" noTextEdit="1"/>
              </p:cNvSpPr>
              <p:nvPr/>
            </p:nvSpPr>
            <p:spPr>
              <a:xfrm>
                <a:off x="722376" y="972000"/>
                <a:ext cx="10753344" cy="3180334"/>
              </a:xfrm>
              <a:prstGeom prst="rect">
                <a:avLst/>
              </a:prstGeom>
              <a:blipFill rotWithShape="1">
                <a:blip r:embed="rId1"/>
                <a:stretch>
                  <a:fillRect l="-4" t="-14" r="-957" b="-141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_1#979570314?vop=1&amp;pid=a02f6a79e&amp;color=0,0,0&amp;bt=1&amp;bbb=1&amp;hb=1"/>
              <p:cNvSpPr/>
              <p:nvPr/>
            </p:nvSpPr>
            <p:spPr>
              <a:xfrm>
                <a:off x="722376" y="972000"/>
                <a:ext cx="10753344" cy="23036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[江西宜春丰城中学2025高二下期中]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玻尔的原子结构模型认为：电子在第</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轨道上做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匀速圆周运动的轨道半径</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为基态时电子轨道半径），当电子在第</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轨道运动时，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氢原子的能量</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为核外电子的动能与“电子—原子核”系统电势能的总和.已知系统电势能</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电子绕氢原子核做圆周运动的半径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存在关系</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𝑒</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（以无穷远为电势的零点），</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为静电力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常量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，电子电荷量大小为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𝑒</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_1#979570314?vop=1&amp;pid=a02f6a79e&amp;color=0,0,0&amp;bt=1&amp;bbb=1&amp;hb=1"/>
              <p:cNvSpPr>
                <a:spLocks noRot="1" noChangeAspect="1" noMove="1" noResize="1" noEditPoints="1" noAdjustHandles="1" noChangeArrowheads="1" noChangeShapeType="1" noTextEdit="1"/>
              </p:cNvSpPr>
              <p:nvPr/>
            </p:nvSpPr>
            <p:spPr>
              <a:xfrm>
                <a:off x="722376" y="972000"/>
                <a:ext cx="10753344" cy="2303653"/>
              </a:xfrm>
              <a:prstGeom prst="rect">
                <a:avLst/>
              </a:prstGeom>
              <a:blipFill rotWithShape="1">
                <a:blip r:embed="rId1"/>
                <a:stretch>
                  <a:fillRect l="-4" t="-20" r="-2191" b="-1971"/>
                </a:stretch>
              </a:blipFill>
            </p:spPr>
            <p:txBody>
              <a:bodyPr/>
              <a:lstStyle/>
              <a:p>
                <a:r>
                  <a:rPr lang="zh-CN" altLang="en-US">
                    <a:noFill/>
                  </a:rPr>
                  <a:t> </a:t>
                </a:r>
              </a:p>
            </p:txBody>
          </p:sp>
        </mc:Fallback>
      </mc:AlternateContent>
      <p:sp>
        <p:nvSpPr>
          <p:cNvPr id="3" name="QC_5_AN.2_1#979570314.bracket?vop=1&amp;pid=a02f6a79e&amp;color=0,0,0&amp;vpa=1&amp;bbb=1"/>
          <p:cNvSpPr/>
          <p:nvPr/>
        </p:nvSpPr>
        <p:spPr>
          <a:xfrm>
            <a:off x="4188714" y="2870650"/>
            <a:ext cx="5762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AD</a:t>
            </a:r>
            <a:endParaRPr lang="en-US" altLang="zh-CN" sz="2000" dirty="0"/>
          </a:p>
        </p:txBody>
      </p:sp>
      <mc:AlternateContent xmlns:mc="http://schemas.openxmlformats.org/markup-compatibility/2006">
        <mc:Choice xmlns:a14="http://schemas.microsoft.com/office/drawing/2010/main" Requires="a14">
          <p:sp>
            <p:nvSpPr>
              <p:cNvPr id="4" name="QC_5_BD.1_2#979570314.choices?vop=1&amp;pid=a02f6a79e&amp;color=0,0,0&amp;bbb=1"/>
              <p:cNvSpPr/>
              <p:nvPr/>
            </p:nvSpPr>
            <p:spPr>
              <a:xfrm>
                <a:off x="722376" y="3282192"/>
                <a:ext cx="10753344" cy="20701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A.电子在第4能级的动能比在第3能级的动能小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.氢原子在第4能级的能量比在第3能级的能量小</a:t>
                </a:r>
                <a:endParaRPr lang="en-US" altLang="zh-CN" sz="2000" dirty="0"/>
              </a:p>
              <a:p>
                <a:pPr latinLnBrk="1">
                  <a:lnSpc>
                    <a:spcPts val="4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.电子绕氢原子核在第1轨道上做圆周运动时的动能为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𝑒</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4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.电子在第</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轨道上运动时氢原子的能量为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𝑒</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5_BD.1_2#979570314.choices?vop=1&amp;pid=a02f6a79e&amp;color=0,0,0&amp;bbb=1"/>
              <p:cNvSpPr>
                <a:spLocks noRot="1" noChangeAspect="1" noMove="1" noResize="1" noEditPoints="1" noAdjustHandles="1" noChangeArrowheads="1" noChangeShapeType="1" noTextEdit="1"/>
              </p:cNvSpPr>
              <p:nvPr/>
            </p:nvSpPr>
            <p:spPr>
              <a:xfrm>
                <a:off x="722376" y="3282192"/>
                <a:ext cx="10753344" cy="2070100"/>
              </a:xfrm>
              <a:prstGeom prst="rect">
                <a:avLst/>
              </a:prstGeom>
              <a:blipFill rotWithShape="1">
                <a:blip r:embed="rId2"/>
                <a:stretch>
                  <a:fillRect l="-4" t="-25" b="2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979570314?vop=1&amp;vop=1&amp;pid=a02f6a79e&amp;color=0,0,0&amp;bt=1&amp;bbb=1&amp;hb=1"/>
              <p:cNvSpPr/>
              <p:nvPr/>
            </p:nvSpPr>
            <p:spPr>
              <a:xfrm>
                <a:off x="722376" y="969264"/>
                <a:ext cx="10753344" cy="3429000"/>
              </a:xfrm>
              <a:prstGeom prst="rect">
                <a:avLst/>
              </a:prstGeom>
              <a:noFill/>
            </p:spPr>
            <p:txBody>
              <a:bodyPr wrap="none" lIns="0" tIns="0" rIns="0" bIns="0" rtlCol="0" anchor="t"/>
              <a:lstStyle/>
              <a:p>
                <a:pPr algn="l" latinLnBrk="1">
                  <a:lnSpc>
                    <a:spcPts val="45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电子绕氢原子核在第</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轨道上做圆周运动时,库仑力提供向心力,可得</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𝑒</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bSup>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Sup>
                          <m:sSub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bSup>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500"/>
                  </a:lnSpc>
                </a:pP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b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,联立可得</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𝑒</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,可知电子绕氢原子核在第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1轨道上做圆周运动时的动能为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500"/>
                  </a:lnSpc>
                </a:pP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𝑒</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,电子在第4能级的动能和在第3能级的动能分别为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𝑒</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Sub>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𝑒</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𝑒</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32</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500"/>
                  </a:lnSpc>
                </a:pP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𝑒</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𝑒</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𝑒</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18</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,故A正确,C错误；电子在第</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轨道上运动时氢原子的能量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𝑒</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𝑒</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𝑒</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,可得氢原子在第4能级的能量和在第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3能级的能量分别为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500"/>
                  </a:lnSpc>
                </a:pP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𝑒</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Sub>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𝑒</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32</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en>
                    </m:f>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𝑒</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𝑒</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18</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,可得</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,故B错误,D正确.</a:t>
                </a:r>
                <a:endParaRPr lang="en-US" altLang="zh-CN" sz="2200" dirty="0"/>
              </a:p>
            </p:txBody>
          </p:sp>
        </mc:Choice>
        <mc:Fallback>
          <p:sp>
            <p:nvSpPr>
              <p:cNvPr id="2" name="QC_5_AS.3_1#979570314?vop=1&amp;vop=1&amp;pid=a02f6a79e&amp;color=0,0,0&amp;bt=1&amp;bbb=1&amp;hb=1"/>
              <p:cNvSpPr>
                <a:spLocks noRot="1" noChangeAspect="1" noMove="1" noResize="1" noEditPoints="1" noAdjustHandles="1" noChangeArrowheads="1" noChangeShapeType="1" noTextEdit="1"/>
              </p:cNvSpPr>
              <p:nvPr/>
            </p:nvSpPr>
            <p:spPr>
              <a:xfrm>
                <a:off x="722376" y="969264"/>
                <a:ext cx="10753344" cy="3429000"/>
              </a:xfrm>
              <a:prstGeom prst="rect">
                <a:avLst/>
              </a:prstGeom>
              <a:blipFill rotWithShape="1">
                <a:blip r:embed="rId1"/>
                <a:stretch>
                  <a:fillRect l="-4" t="-7" b="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4_1#979570314?vop=1&amp;vop=1&amp;pid=a02f6a79e&amp;color=0,0,0&amp;bt=1&amp;bbb=1"/>
              <p:cNvSpPr/>
              <p:nvPr/>
            </p:nvSpPr>
            <p:spPr>
              <a:xfrm>
                <a:off x="722376" y="972000"/>
                <a:ext cx="10753344" cy="24384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原子的能量及变化规律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1）原子中的能量：</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2）氢原子中电子绕核运动时：</a:t>
                </a:r>
                <a:endParaRPr lang="en-US" altLang="zh-CN" sz="2000" dirty="0"/>
              </a:p>
              <a:p>
                <a:pPr latinLnBrk="1">
                  <a:lnSpc>
                    <a:spcPts val="4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由牛顿第二定律有</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𝑒</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,可得</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b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𝑒</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𝑒</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𝑒</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EX.4_1#979570314?vop=1&amp;vop=1&amp;pid=a02f6a79e&amp;color=0,0,0&amp;bt=1&amp;bbb=1"/>
              <p:cNvSpPr>
                <a:spLocks noRot="1" noChangeAspect="1" noMove="1" noResize="1" noEditPoints="1" noAdjustHandles="1" noChangeArrowheads="1" noChangeShapeType="1" noTextEdit="1"/>
              </p:cNvSpPr>
              <p:nvPr/>
            </p:nvSpPr>
            <p:spPr>
              <a:xfrm>
                <a:off x="722376" y="972000"/>
                <a:ext cx="10753344" cy="2438400"/>
              </a:xfrm>
              <a:prstGeom prst="rect">
                <a:avLst/>
              </a:prstGeom>
              <a:blipFill rotWithShape="1">
                <a:blip r:embed="rId1"/>
                <a:stretch>
                  <a:fillRect l="-4" t="-18" b="1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_1#1bbf02990?vop=1&amp;pid=a02f6a79e&amp;color=0,0,0&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氢原子吸收一个光子（未电离）后，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下列判断正确的是(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6_1#1bbf02990.bracket?vop=1&amp;pid=a02f6a79e&amp;color=0,0,0&amp;vpa=2&amp;bbb=1"/>
          <p:cNvSpPr/>
          <p:nvPr/>
        </p:nvSpPr>
        <p:spPr>
          <a:xfrm>
            <a:off x="8258239" y="969265"/>
            <a:ext cx="71913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ABC</a:t>
            </a:r>
            <a:endParaRPr lang="en-US" altLang="zh-CN" sz="2000" dirty="0"/>
          </a:p>
        </p:txBody>
      </p:sp>
      <p:sp>
        <p:nvSpPr>
          <p:cNvPr id="4" name="QC_5_BD.5_2#1bbf02990.choices?vop=1&amp;pid=a02f6a79e&amp;color=0,0,0&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.电子绕核旋转的轨道半径增大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.电子的动能减小</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C.氢原子的电势能增大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.氢原子的能级减小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7_1#1bbf02990?vop=1&amp;vop=1&amp;pid=a02f6a79e&amp;color=0,0,0&amp;bt=1&amp;bbb=1&amp;hb=1"/>
              <p:cNvSpPr/>
              <p:nvPr/>
            </p:nvSpPr>
            <p:spPr>
              <a:xfrm>
                <a:off x="722376" y="972000"/>
                <a:ext cx="10753344" cy="19738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氢原子吸收一个光子后,由低能级跃迁至高能级,即电子绕核旋转的轨道半径增大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,氢原子的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能级也增大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,A正确,D错误；电子绕核做圆周运动,由库仑力提供向心力,有</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𝑒</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,则电子的动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𝑒</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,轨道半径增大,则动能减小,B正确；氢原子吸收一个光子后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,由低能级跃迁至高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,即电子绕核旋转的轨道半径增大,库仑力做负功,氢原子的电势能增大,C正确.</a:t>
                </a:r>
                <a:endParaRPr lang="en-US" altLang="zh-CN" sz="2200" dirty="0"/>
              </a:p>
            </p:txBody>
          </p:sp>
        </mc:Choice>
        <mc:Fallback>
          <p:sp>
            <p:nvSpPr>
              <p:cNvPr id="2" name="QC_5_AS.7_1#1bbf02990?vop=1&amp;vop=1&amp;pid=a02f6a79e&amp;color=0,0,0&amp;bt=1&amp;bbb=1&amp;hb=1"/>
              <p:cNvSpPr>
                <a:spLocks noRot="1" noChangeAspect="1" noMove="1" noResize="1" noEditPoints="1" noAdjustHandles="1" noChangeArrowheads="1" noChangeShapeType="1" noTextEdit="1"/>
              </p:cNvSpPr>
              <p:nvPr/>
            </p:nvSpPr>
            <p:spPr>
              <a:xfrm>
                <a:off x="722376" y="972000"/>
                <a:ext cx="10753344" cy="1973834"/>
              </a:xfrm>
              <a:prstGeom prst="rect">
                <a:avLst/>
              </a:prstGeom>
              <a:blipFill rotWithShape="1">
                <a:blip r:embed="rId1"/>
                <a:stretch>
                  <a:fillRect l="-4" t="-23" r="-118" b="-228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8_1#72b3442f8?vop=1&amp;pid=1ae396729&amp;color=0,0,0&amp;bt=1&amp;bbb=1&amp;hb=1"/>
              <p:cNvSpPr/>
              <p:nvPr/>
            </p:nvSpPr>
            <p:spPr>
              <a:xfrm>
                <a:off x="722376" y="972000"/>
                <a:ext cx="10753344" cy="2240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[河北石家庄二中2024高二下月考]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原子从一个能级跃迁到另一个较低的能级时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，有可能不发射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，而是将相应的能量转交给另一个能级上的电子而使之电离.某原子从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能级跃迁到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能级时放出的能量被处于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能级的原子吸收而使其核外电子电离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，已知该原子的能级公式可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num>
                      <m:den>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，式中</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，2，3,</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表示不同的能级，</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是正的已知常数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.则以这种方式脱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离此原子的电子的动能等于(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8_1#72b3442f8?vop=1&amp;pid=1ae396729&amp;color=0,0,0&amp;bt=1&amp;bbb=1&amp;hb=1"/>
              <p:cNvSpPr>
                <a:spLocks noRot="1" noChangeAspect="1" noMove="1" noResize="1" noEditPoints="1" noAdjustHandles="1" noChangeArrowheads="1" noChangeShapeType="1" noTextEdit="1"/>
              </p:cNvSpPr>
              <p:nvPr/>
            </p:nvSpPr>
            <p:spPr>
              <a:xfrm>
                <a:off x="722376" y="972000"/>
                <a:ext cx="10753344" cy="2240153"/>
              </a:xfrm>
              <a:prstGeom prst="rect">
                <a:avLst/>
              </a:prstGeom>
              <a:blipFill rotWithShape="1">
                <a:blip r:embed="rId1"/>
                <a:stretch>
                  <a:fillRect l="-4" t="-20" r="-1175" b="-2027"/>
                </a:stretch>
              </a:blipFill>
            </p:spPr>
            <p:txBody>
              <a:bodyPr/>
              <a:lstStyle/>
              <a:p>
                <a:r>
                  <a:rPr lang="zh-CN" altLang="en-US">
                    <a:noFill/>
                  </a:rPr>
                  <a:t> </a:t>
                </a:r>
              </a:p>
            </p:txBody>
          </p:sp>
        </mc:Fallback>
      </mc:AlternateContent>
      <p:sp>
        <p:nvSpPr>
          <p:cNvPr id="3" name="QC_5_AN.9_1#72b3442f8.bracket?vop=1&amp;pid=1ae396729&amp;color=0,0,0&amp;vpa=3"/>
          <p:cNvSpPr/>
          <p:nvPr/>
        </p:nvSpPr>
        <p:spPr>
          <a:xfrm>
            <a:off x="3970401" y="2807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4" name="QC_5_BD.8_2#72b3442f8.choices?vop=1&amp;pid=1ae396729&amp;color=0,0,0&amp;bbb=1"/>
              <p:cNvSpPr/>
              <p:nvPr/>
            </p:nvSpPr>
            <p:spPr>
              <a:xfrm>
                <a:off x="722376" y="3217867"/>
                <a:ext cx="10753344" cy="594487"/>
              </a:xfrm>
              <a:prstGeom prst="rect">
                <a:avLst/>
              </a:prstGeom>
              <a:noFill/>
            </p:spPr>
            <p:txBody>
              <a:bodyPr wrap="none" lIns="0" tIns="0" rIns="0" bIns="0" rtlCol="0" anchor="t"/>
              <a:lstStyle/>
              <a:p>
                <a:pPr latinLnBrk="1">
                  <a:lnSpc>
                    <a:spcPts val="5100"/>
                  </a:lnSpc>
                  <a:tabLst>
                    <a:tab pos="2697480" algn="l"/>
                    <a:tab pos="5369560" algn="l"/>
                    <a:tab pos="81686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12</m:t>
                        </m:r>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16</m:t>
                        </m:r>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144</m:t>
                        </m:r>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144</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5_BD.8_2#72b3442f8.choices?vop=1&amp;pid=1ae396729&amp;color=0,0,0&amp;bbb=1"/>
              <p:cNvSpPr>
                <a:spLocks noRot="1" noChangeAspect="1" noMove="1" noResize="1" noEditPoints="1" noAdjustHandles="1" noChangeArrowheads="1" noChangeShapeType="1" noTextEdit="1"/>
              </p:cNvSpPr>
              <p:nvPr/>
            </p:nvSpPr>
            <p:spPr>
              <a:xfrm>
                <a:off x="722376" y="3217867"/>
                <a:ext cx="10753344" cy="594487"/>
              </a:xfrm>
              <a:prstGeom prst="rect">
                <a:avLst/>
              </a:prstGeom>
              <a:blipFill rotWithShape="1">
                <a:blip r:embed="rId2"/>
                <a:stretch>
                  <a:fillRect l="-4" t="-54" b="-889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0_1#72b3442f8?vop=1&amp;vop=1&amp;pid=1ae396729&amp;color=0,0,0&amp;bt=1&amp;bbb=1&amp;hb=1"/>
              <p:cNvSpPr/>
              <p:nvPr/>
            </p:nvSpPr>
            <p:spPr>
              <a:xfrm>
                <a:off x="722376" y="969264"/>
                <a:ext cx="10753344" cy="1409700"/>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能级跃迁到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能级时放出的能量为</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num>
                      <m:den>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num>
                      <m:den>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16</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,放出的能量被处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能级的原子吸收而使其核外电子电离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,则脱离此原子的电子的动能为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num>
                      <m:den>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16</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144</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,故C正确.</a:t>
                </a:r>
                <a:endParaRPr lang="en-US" altLang="zh-CN" sz="2200" dirty="0"/>
              </a:p>
            </p:txBody>
          </p:sp>
        </mc:Choice>
        <mc:Fallback>
          <p:sp>
            <p:nvSpPr>
              <p:cNvPr id="2" name="QC_5_AS.10_1#72b3442f8?vop=1&amp;vop=1&amp;pid=1ae396729&amp;color=0,0,0&amp;bt=1&amp;bbb=1&amp;hb=1"/>
              <p:cNvSpPr>
                <a:spLocks noRot="1" noChangeAspect="1" noMove="1" noResize="1" noEditPoints="1" noAdjustHandles="1" noChangeArrowheads="1" noChangeShapeType="1" noTextEdit="1"/>
              </p:cNvSpPr>
              <p:nvPr/>
            </p:nvSpPr>
            <p:spPr>
              <a:xfrm>
                <a:off x="722376" y="969264"/>
                <a:ext cx="10753344" cy="1409700"/>
              </a:xfrm>
              <a:prstGeom prst="rect">
                <a:avLst/>
              </a:prstGeom>
              <a:blipFill rotWithShape="1">
                <a:blip r:embed="rId1"/>
                <a:stretch>
                  <a:fillRect l="-4" t="-18" r="-342" b="1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6235</Words>
  <Application>WPS 演示</Application>
  <PresentationFormat>宽屏</PresentationFormat>
  <Paragraphs>198</Paragraphs>
  <Slides>26</Slides>
  <Notes>26</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26</vt:i4>
      </vt:variant>
    </vt:vector>
  </HeadingPairs>
  <TitlesOfParts>
    <vt:vector size="49"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Cambria Math</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刘慧洲</cp:lastModifiedBy>
  <cp:revision>4</cp:revision>
  <dcterms:created xsi:type="dcterms:W3CDTF">2025-10-23T03:03:00Z</dcterms:created>
  <dcterms:modified xsi:type="dcterms:W3CDTF">2025-10-27T03:55:49Z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DCDD83AEA34D454CB1EF387B859663F2_12</vt:lpwstr>
  </property>
  <property fmtid="{D5CDD505-2E9C-101B-9397-08002B2CF9AE}" pid="3" name="KSOProductBuildVer">
    <vt:lpwstr>2052-12.1.0.23125</vt:lpwstr>
  </property>
</Properties>
</file>